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6" r:id="rId4"/>
  </p:sldMasterIdLst>
  <p:notesMasterIdLst>
    <p:notesMasterId r:id="rId7"/>
  </p:notesMasterIdLst>
  <p:sldIdLst>
    <p:sldId id="3228" r:id="rId5"/>
    <p:sldId id="548" r:id="rId6"/>
    <p:sldId id="3255" r:id="rId8"/>
    <p:sldId id="3304" r:id="rId9"/>
    <p:sldId id="3321" r:id="rId10"/>
    <p:sldId id="3336" r:id="rId11"/>
    <p:sldId id="3340" r:id="rId12"/>
    <p:sldId id="3339" r:id="rId13"/>
    <p:sldId id="3341" r:id="rId14"/>
    <p:sldId id="3322" r:id="rId15"/>
    <p:sldId id="3358" r:id="rId16"/>
    <p:sldId id="3360" r:id="rId17"/>
    <p:sldId id="3324" r:id="rId18"/>
    <p:sldId id="3325" r:id="rId19"/>
    <p:sldId id="3326" r:id="rId20"/>
    <p:sldId id="3327" r:id="rId21"/>
    <p:sldId id="3328" r:id="rId22"/>
    <p:sldId id="3329" r:id="rId23"/>
    <p:sldId id="3330" r:id="rId24"/>
    <p:sldId id="3332" r:id="rId25"/>
    <p:sldId id="3333" r:id="rId26"/>
    <p:sldId id="3334" r:id="rId27"/>
    <p:sldId id="3335" r:id="rId28"/>
    <p:sldId id="3361" r:id="rId29"/>
    <p:sldId id="3362" r:id="rId30"/>
    <p:sldId id="3363" r:id="rId31"/>
    <p:sldId id="3364" r:id="rId32"/>
    <p:sldId id="3365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88" y="579"/>
      </p:cViewPr>
      <p:guideLst>
        <p:guide orient="horz" pos="22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7" Type="http://schemas.openxmlformats.org/officeDocument/2006/relationships/tags" Target="tags/tag48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1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7.png"/><Relationship Id="rId7" Type="http://schemas.openxmlformats.org/officeDocument/2006/relationships/tags" Target="../tags/tag17.xml"/><Relationship Id="rId6" Type="http://schemas.openxmlformats.org/officeDocument/2006/relationships/image" Target="../media/image16.png"/><Relationship Id="rId5" Type="http://schemas.openxmlformats.org/officeDocument/2006/relationships/tags" Target="../tags/tag16.xml"/><Relationship Id="rId4" Type="http://schemas.openxmlformats.org/officeDocument/2006/relationships/image" Target="../media/image15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tags" Target="../tags/tag20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0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png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5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6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tags" Target="../tags/tag37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tags" Target="../tags/tag38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tags" Target="../tags/tag39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tags" Target="../tags/tag40.xml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tags" Target="../tags/tag41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3.png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5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tags" Target="../tags/tag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tags" Target="../tags/tag10.xml"/><Relationship Id="rId3" Type="http://schemas.openxmlformats.org/officeDocument/2006/relationships/image" Target="../media/image12.png"/><Relationship Id="rId2" Type="http://schemas.openxmlformats.org/officeDocument/2006/relationships/tags" Target="../tags/tag9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.xml"/><Relationship Id="rId3" Type="http://schemas.openxmlformats.org/officeDocument/2006/relationships/image" Target="../media/image14.png"/><Relationship Id="rId2" Type="http://schemas.openxmlformats.org/officeDocument/2006/relationships/tags" Target="../tags/tag1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83075" y="2774315"/>
            <a:ext cx="78403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Channel Exchanging Networks for </a:t>
            </a:r>
            <a:endParaRPr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913765">
              <a:defRPr/>
            </a:pPr>
            <a:r>
              <a:rPr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Multimodal and Multitask </a:t>
            </a:r>
            <a:endParaRPr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913765">
              <a:defRPr/>
            </a:pPr>
            <a:r>
              <a:rPr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Dense Image Prediction</a:t>
            </a:r>
            <a:endParaRPr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59605" y="4836160"/>
            <a:ext cx="36220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Accepted by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TPAMI 2022 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732405" y="5583555"/>
            <a:ext cx="75425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Deep Multimodal Fusion by Channel Exchanging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——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NeurIPS 2020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Multimodal token fusion for vision transformers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——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CVPR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2022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slow" advClick="0" advTm="1000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59765" y="767715"/>
            <a:ext cx="10859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基本</a:t>
            </a:r>
            <a:r>
              <a:rPr lang="zh-CN" altLang="en-US" b="1"/>
              <a:t>思路：</a:t>
            </a:r>
            <a:endParaRPr lang="zh-CN" altLang="en-US" b="1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42135" y="1137920"/>
            <a:ext cx="5401945" cy="8553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21721"/>
          <a:stretch>
            <a:fillRect/>
          </a:stretch>
        </p:blipFill>
        <p:spPr>
          <a:xfrm>
            <a:off x="7429500" y="1052195"/>
            <a:ext cx="4540885" cy="32569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999"/>
          <a:stretch>
            <a:fillRect/>
          </a:stretch>
        </p:blipFill>
        <p:spPr>
          <a:xfrm>
            <a:off x="1727835" y="4015740"/>
            <a:ext cx="6347460" cy="13220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29005" y="1425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BN</a:t>
            </a:r>
            <a:r>
              <a:rPr lang="zh-CN" altLang="en-US"/>
              <a:t>层：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51535" y="4058920"/>
            <a:ext cx="876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CEN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727835" y="2204085"/>
            <a:ext cx="4830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γ</a:t>
            </a:r>
            <a:r>
              <a:rPr lang="en-US" altLang="zh-CN" baseline="-25000">
                <a:sym typeface="+mn-ea"/>
              </a:rPr>
              <a:t>m,c</a:t>
            </a:r>
            <a:r>
              <a:rPr lang="zh-CN" altLang="en-US">
                <a:sym typeface="+mn-ea"/>
              </a:rPr>
              <a:t>代表</a:t>
            </a:r>
            <a:r>
              <a:rPr lang="en-US" altLang="zh-CN">
                <a:sym typeface="+mn-ea"/>
              </a:rPr>
              <a:t>输入</a:t>
            </a:r>
            <a:r>
              <a:rPr lang="zh-CN" altLang="en-US">
                <a:sym typeface="+mn-ea"/>
              </a:rPr>
              <a:t>与输出</a:t>
            </a:r>
            <a:r>
              <a:rPr lang="en-US" altLang="zh-CN">
                <a:sym typeface="+mn-ea"/>
              </a:rPr>
              <a:t>之间的相关性</a:t>
            </a:r>
            <a:endParaRPr lang="zh-CN" altLang="en-US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7835" y="2648585"/>
            <a:ext cx="5161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如果一个通道的</a:t>
            </a:r>
            <a:r>
              <a:rPr lang="zh-CN" altLang="en-US">
                <a:sym typeface="+mn-ea"/>
              </a:rPr>
              <a:t>γ</a:t>
            </a:r>
            <a:r>
              <a:rPr lang="zh-CN" altLang="en-US"/>
              <a:t>在训练中低于一个</a:t>
            </a:r>
            <a:r>
              <a:rPr lang="zh-CN" altLang="en-US"/>
              <a:t>很小阈值，该通道很难恢复，在以后的训练过程中几乎变成冗余。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59765" y="767715"/>
            <a:ext cx="10859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基本</a:t>
            </a:r>
            <a:r>
              <a:rPr lang="zh-CN" altLang="en-US" b="1"/>
              <a:t>思路：</a:t>
            </a:r>
            <a:endParaRPr lang="zh-CN" altLang="en-US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54985" y="803910"/>
            <a:ext cx="8463915" cy="471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15200"/>
          <a:stretch>
            <a:fillRect/>
          </a:stretch>
        </p:blipFill>
        <p:spPr>
          <a:xfrm>
            <a:off x="-17780" y="950595"/>
            <a:ext cx="12209780" cy="4410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Multimodal Fusion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0400" y="803910"/>
            <a:ext cx="8477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" panose="02020603050405020304" charset="0"/>
              </a:rPr>
              <a:t>1.</a:t>
            </a:r>
            <a:r>
              <a:rPr lang="zh-CN" altLang="en-US" sz="2000" b="1">
                <a:latin typeface="Times New Roman" panose="02020603050405020304" charset="0"/>
              </a:rPr>
              <a:t> Semantic Segmentation：</a:t>
            </a:r>
            <a:r>
              <a:rPr lang="zh-CN" altLang="en-US" sz="2000" i="1">
                <a:latin typeface="Times New Roman" panose="02020603050405020304" charset="0"/>
              </a:rPr>
              <a:t>The Validity of Each Proposed Component</a:t>
            </a:r>
            <a:endParaRPr lang="zh-CN" altLang="en-US" sz="2000" i="1"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3540" y="1189990"/>
            <a:ext cx="11536680" cy="4906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Multimodal Fusion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0400" y="803910"/>
            <a:ext cx="8477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" panose="02020603050405020304" charset="0"/>
              </a:rPr>
              <a:t>1.</a:t>
            </a:r>
            <a:r>
              <a:rPr lang="zh-CN" altLang="en-US" sz="2000" b="1">
                <a:latin typeface="Times New Roman" panose="02020603050405020304" charset="0"/>
              </a:rPr>
              <a:t> Semantic Segmentation：</a:t>
            </a:r>
            <a:r>
              <a:rPr lang="zh-CN" altLang="en-US" sz="2000" i="1">
                <a:latin typeface="Times New Roman" panose="02020603050405020304" charset="0"/>
              </a:rPr>
              <a:t>The Validity of Each Proposed Component</a:t>
            </a:r>
            <a:endParaRPr lang="zh-CN" altLang="en-US" sz="2000" i="1">
              <a:latin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3055" y="1435735"/>
            <a:ext cx="10991850" cy="4568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Multimodal Fusion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0400" y="803910"/>
            <a:ext cx="108578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" panose="02020603050405020304" charset="0"/>
              </a:rPr>
              <a:t>1.</a:t>
            </a:r>
            <a:r>
              <a:rPr lang="zh-CN" altLang="en-US" sz="2000" b="1">
                <a:latin typeface="Times New Roman" panose="02020603050405020304" charset="0"/>
              </a:rPr>
              <a:t> Semantic Segmentation：</a:t>
            </a:r>
            <a:r>
              <a:rPr lang="zh-CN" altLang="en-US" sz="2000" i="1">
                <a:latin typeface="Times New Roman" panose="02020603050405020304" charset="0"/>
              </a:rPr>
              <a:t>Comparison With Fusion Baselines</a:t>
            </a:r>
            <a:endParaRPr lang="zh-CN" altLang="en-US" sz="2000" i="1"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1535" y="1245870"/>
            <a:ext cx="10125710" cy="5205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Multimodal Fusion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0400" y="803910"/>
            <a:ext cx="108578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" panose="02020603050405020304" charset="0"/>
              </a:rPr>
              <a:t>1.</a:t>
            </a:r>
            <a:r>
              <a:rPr lang="zh-CN" altLang="en-US" sz="2000" b="1">
                <a:latin typeface="Times New Roman" panose="02020603050405020304" charset="0"/>
              </a:rPr>
              <a:t> Semantic Segmentation：</a:t>
            </a:r>
            <a:r>
              <a:rPr lang="zh-CN" altLang="en-US" sz="2000" i="1">
                <a:latin typeface="Times New Roman" panose="02020603050405020304" charset="0"/>
              </a:rPr>
              <a:t>Comparison With Fusion Baselines</a:t>
            </a:r>
            <a:endParaRPr lang="zh-CN" altLang="en-US" sz="2000" i="1">
              <a:latin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76045" y="1202690"/>
            <a:ext cx="9440545" cy="5317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Multimodal Fusion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0400" y="803910"/>
            <a:ext cx="6305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" panose="02020603050405020304" charset="0"/>
              </a:rPr>
              <a:t>1.</a:t>
            </a:r>
            <a:r>
              <a:rPr lang="zh-CN" altLang="en-US" sz="2000" b="1">
                <a:latin typeface="Times New Roman" panose="02020603050405020304" charset="0"/>
              </a:rPr>
              <a:t> Semantic Segmentation：</a:t>
            </a:r>
            <a:r>
              <a:rPr lang="zh-CN" altLang="en-US" sz="2000" i="1">
                <a:latin typeface="Times New Roman" panose="02020603050405020304" charset="0"/>
              </a:rPr>
              <a:t>Comparison With SOTAs</a:t>
            </a:r>
            <a:endParaRPr lang="zh-CN" altLang="en-US" sz="2000" i="1"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80795" y="1170940"/>
            <a:ext cx="9753600" cy="5322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Multimodal Fusion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0400" y="803910"/>
            <a:ext cx="8477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" panose="02020603050405020304" charset="0"/>
              </a:rPr>
              <a:t>2.</a:t>
            </a:r>
            <a:r>
              <a:rPr lang="zh-CN" altLang="en-US" sz="2000" b="1">
                <a:latin typeface="Times New Roman" panose="02020603050405020304" charset="0"/>
              </a:rPr>
              <a:t> Image-to-Image Translation：</a:t>
            </a:r>
            <a:r>
              <a:rPr lang="zh-CN" altLang="en-US" sz="2000" i="1">
                <a:latin typeface="Times New Roman" panose="02020603050405020304" charset="0"/>
              </a:rPr>
              <a:t>Comparison With Baseline Fusion Methods</a:t>
            </a:r>
            <a:endParaRPr lang="zh-CN" altLang="en-US" sz="2000" i="1">
              <a:latin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1005" y="1245870"/>
            <a:ext cx="8858250" cy="526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Multimodal Fusion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803910"/>
            <a:ext cx="8477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" panose="02020603050405020304" charset="0"/>
              </a:rPr>
              <a:t>2.</a:t>
            </a:r>
            <a:r>
              <a:rPr lang="zh-CN" altLang="en-US" sz="2000" b="1">
                <a:latin typeface="Times New Roman" panose="02020603050405020304" charset="0"/>
              </a:rPr>
              <a:t> Image-to-Image Translation：</a:t>
            </a:r>
            <a:endParaRPr lang="zh-CN" altLang="en-US" sz="2000" b="1">
              <a:latin typeface="Times New Roman" panose="02020603050405020304" charset="0"/>
            </a:endParaRPr>
          </a:p>
          <a:p>
            <a:r>
              <a:rPr lang="zh-CN" altLang="en-US" sz="2000" i="1">
                <a:latin typeface="Times New Roman" panose="02020603050405020304" charset="0"/>
              </a:rPr>
              <a:t>Comparison With Baseline Fusion Methods</a:t>
            </a:r>
            <a:endParaRPr lang="zh-CN" altLang="en-US" sz="2000" i="1"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7856"/>
          <a:stretch>
            <a:fillRect/>
          </a:stretch>
        </p:blipFill>
        <p:spPr>
          <a:xfrm>
            <a:off x="3856355" y="628015"/>
            <a:ext cx="8335645" cy="6261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0400" y="1054100"/>
            <a:ext cx="10847070" cy="2839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90870" y="4215130"/>
            <a:ext cx="5676900" cy="628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30297"/>
          <a:stretch>
            <a:fillRect/>
          </a:stretch>
        </p:blipFill>
        <p:spPr>
          <a:xfrm>
            <a:off x="1175385" y="4077970"/>
            <a:ext cx="3089910" cy="1691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Multimodal Fusion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0400" y="803910"/>
            <a:ext cx="8477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" panose="02020603050405020304" charset="0"/>
              </a:rPr>
              <a:t>2.</a:t>
            </a:r>
            <a:r>
              <a:rPr lang="zh-CN" altLang="en-US" sz="2000" b="1">
                <a:latin typeface="Times New Roman" panose="02020603050405020304" charset="0"/>
              </a:rPr>
              <a:t> Image-to-Image Translation：</a:t>
            </a:r>
            <a:r>
              <a:rPr lang="zh-CN" altLang="en-US" sz="2000" i="1">
                <a:latin typeface="Times New Roman" panose="02020603050405020304" charset="0"/>
              </a:rPr>
              <a:t>Considering More Input Modalities</a:t>
            </a:r>
            <a:endParaRPr lang="zh-CN" altLang="en-US" sz="2000" i="1"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1535" y="2057400"/>
            <a:ext cx="9925050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847344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Cycle Multimodal Fusion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5200" y="1169670"/>
            <a:ext cx="9963150" cy="515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847344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 Multitask Learning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1535" y="1557020"/>
            <a:ext cx="9972675" cy="374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847344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 Multitask Learning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7685" y="1299210"/>
            <a:ext cx="11487785" cy="5006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847344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 Multitask Learning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3835" y="1309370"/>
            <a:ext cx="11687175" cy="423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847344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 Multimodal Multitask Learning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3835" y="1480820"/>
            <a:ext cx="11515725" cy="3895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847344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 Discussions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0400" y="803910"/>
            <a:ext cx="8477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i="1">
                <a:latin typeface="Times New Roman" panose="02020603050405020304" charset="0"/>
              </a:rPr>
              <a:t> Why Dividing Channels Into M Sub-Parts</a:t>
            </a:r>
            <a:endParaRPr lang="zh-CN" altLang="en-US" sz="2000" i="1">
              <a:latin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53690" y="1289050"/>
            <a:ext cx="7219950" cy="51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847344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 Discussions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0400" y="803910"/>
            <a:ext cx="8477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i="1">
                <a:latin typeface="Times New Roman" panose="02020603050405020304" charset="0"/>
              </a:rPr>
              <a:t>Typical Values of Scaling Factors</a:t>
            </a:r>
            <a:endParaRPr lang="zh-CN" altLang="en-US" sz="2000" i="1"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9425" y="803910"/>
            <a:ext cx="4905375" cy="5739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847344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Experiments:  Discussions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0400" y="803910"/>
            <a:ext cx="8477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i="1">
                <a:latin typeface="Times New Roman" panose="02020603050405020304" charset="0"/>
              </a:rPr>
              <a:t>Effect of zeroing out channels and channel exchanging</a:t>
            </a:r>
            <a:endParaRPr lang="zh-CN" altLang="en-US" sz="2000" i="1">
              <a:latin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7235" y="1202690"/>
            <a:ext cx="8085455" cy="537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3540" y="813435"/>
            <a:ext cx="10534650" cy="575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035"/>
          <a:stretch>
            <a:fillRect/>
          </a:stretch>
        </p:blipFill>
        <p:spPr>
          <a:xfrm>
            <a:off x="1626870" y="777875"/>
            <a:ext cx="7317105" cy="5797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760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(1) M</a:t>
            </a:r>
            <a:r>
              <a:rPr lang="zh-CN" altLang="en-US" b="1"/>
              <a:t>ultimodal </a:t>
            </a:r>
            <a:r>
              <a:rPr lang="en-US" altLang="zh-CN" b="1"/>
              <a:t>F</a:t>
            </a:r>
            <a:r>
              <a:rPr lang="zh-CN" altLang="en-US" b="1"/>
              <a:t>usion</a:t>
            </a:r>
            <a:r>
              <a:rPr lang="en-US" altLang="zh-CN" b="1"/>
              <a:t> </a:t>
            </a:r>
            <a:r>
              <a:rPr lang="zh-CN" altLang="en-US" b="1"/>
              <a:t>多模态</a:t>
            </a:r>
            <a:r>
              <a:rPr lang="zh-CN" altLang="en-US" b="1"/>
              <a:t>融合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735965" y="1129030"/>
            <a:ext cx="10685145" cy="2003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根据要进行融合的两个模态信息之间的差异性，可以分为</a:t>
            </a:r>
            <a:r>
              <a:rPr lang="zh-CN" altLang="en-US" b="1"/>
              <a:t>同质多模态融合</a:t>
            </a:r>
            <a:r>
              <a:rPr lang="zh-CN" altLang="en-US"/>
              <a:t>和</a:t>
            </a:r>
            <a:r>
              <a:rPr lang="zh-CN" altLang="en-US" b="1"/>
              <a:t>异质多模态融合</a:t>
            </a:r>
            <a:r>
              <a:rPr lang="zh-CN" altLang="en-US"/>
              <a:t>。</a:t>
            </a:r>
            <a:endParaRPr lang="zh-CN" altLang="en-US"/>
          </a:p>
          <a:p>
            <a:pPr indent="457200"/>
            <a:r>
              <a:rPr lang="zh-CN" altLang="en-US" b="1"/>
              <a:t>异质多模态</a:t>
            </a:r>
            <a:r>
              <a:rPr lang="zh-CN" altLang="en-US"/>
              <a:t>，比如声音和视频，两种模态的输入尺度不相同，二者之间没有显式的一一对应关系，特征提取网络也无法进行简单的共享，这种进行多模态融合的情况要相对复杂。</a:t>
            </a:r>
            <a:endParaRPr lang="zh-CN" altLang="en-US"/>
          </a:p>
          <a:p>
            <a:pPr indent="457200"/>
            <a:r>
              <a:rPr lang="zh-CN" altLang="en-US"/>
              <a:t>本文的重点在于</a:t>
            </a:r>
            <a:r>
              <a:rPr lang="zh-CN" altLang="en-US" b="1"/>
              <a:t>同质多模态融合</a:t>
            </a:r>
            <a:r>
              <a:rPr lang="zh-CN" altLang="en-US"/>
              <a:t>问题，比如融合深度图和RGB图</a:t>
            </a:r>
            <a:r>
              <a:rPr lang="zh-CN" altLang="en-US"/>
              <a:t>用于实例分割问题，这两个模态的特征提取backbone可以共享。</a:t>
            </a:r>
            <a:endParaRPr lang="zh-CN" altLang="en-US"/>
          </a:p>
          <a:p>
            <a:pPr indent="457200"/>
            <a:endParaRPr lang="zh-CN" altLang="en-US"/>
          </a:p>
          <a:p>
            <a:pPr indent="0" fontAlgn="auto"/>
            <a:r>
              <a:rPr lang="zh-CN" altLang="en-US"/>
              <a:t>关于如何融合多模态信息，</a:t>
            </a:r>
            <a:r>
              <a:rPr lang="en-US" altLang="zh-CN"/>
              <a:t>“</a:t>
            </a:r>
            <a:r>
              <a:rPr lang="zh-CN" altLang="en-US"/>
              <a:t>现有</a:t>
            </a:r>
            <a:r>
              <a:rPr lang="en-US" altLang="zh-CN"/>
              <a:t>”</a:t>
            </a:r>
            <a:r>
              <a:rPr lang="zh-CN" altLang="en-US"/>
              <a:t>的方法通常分为基于聚合的方法、基于对齐的</a:t>
            </a:r>
            <a:r>
              <a:rPr lang="zh-CN" altLang="en-US"/>
              <a:t>方法以及它们的混合。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22145" y="3139440"/>
            <a:ext cx="8312785" cy="342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760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(1) M</a:t>
            </a:r>
            <a:r>
              <a:rPr lang="zh-CN" altLang="en-US" b="1"/>
              <a:t>ultimodal </a:t>
            </a:r>
            <a:r>
              <a:rPr lang="en-US" altLang="zh-CN" b="1"/>
              <a:t>F</a:t>
            </a:r>
            <a:r>
              <a:rPr lang="zh-CN" altLang="en-US" b="1"/>
              <a:t>usion</a:t>
            </a:r>
            <a:r>
              <a:rPr lang="en-US" altLang="zh-CN" b="1"/>
              <a:t> </a:t>
            </a:r>
            <a:r>
              <a:rPr lang="zh-CN" altLang="en-US" b="1"/>
              <a:t>多模态</a:t>
            </a:r>
            <a:r>
              <a:rPr lang="zh-CN" altLang="en-US" b="1"/>
              <a:t>融合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660400" y="1129030"/>
            <a:ext cx="359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(a)  Aggregation-based fusion</a:t>
            </a:r>
            <a:r>
              <a:rPr lang="zh-CN" altLang="en-US" b="1"/>
              <a:t>：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54152"/>
          <a:stretch>
            <a:fillRect/>
          </a:stretch>
        </p:blipFill>
        <p:spPr>
          <a:xfrm>
            <a:off x="742950" y="1584960"/>
            <a:ext cx="3178175" cy="28549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52595" y="1261745"/>
            <a:ext cx="73698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使用多个子网络，分别对每个模态的数据进行处理，在将</a:t>
            </a:r>
            <a:r>
              <a:rPr lang="zh-CN" altLang="en-US">
                <a:sym typeface="+mn-ea"/>
              </a:rPr>
              <a:t>它们的输出在统一进行聚合（</a:t>
            </a:r>
            <a:r>
              <a:rPr lang="zh-CN" altLang="en-US">
                <a:sym typeface="+mn-ea"/>
              </a:rPr>
              <a:t>例如平均、连接和自注意力</a:t>
            </a:r>
            <a:r>
              <a:rPr lang="zh-CN" altLang="en-US">
                <a:sym typeface="+mn-ea"/>
              </a:rPr>
              <a:t>），得到一个多模态特征；</a:t>
            </a:r>
            <a:endParaRPr lang="zh-CN" altLang="en-US"/>
          </a:p>
          <a:p>
            <a:pPr indent="457200"/>
            <a:endParaRPr lang="zh-CN" altLang="en-US">
              <a:sym typeface="+mn-ea"/>
            </a:endParaRPr>
          </a:p>
          <a:p>
            <a:pPr indent="0" fontAlgn="auto"/>
            <a:r>
              <a:rPr lang="zh-CN" altLang="en-US" b="1">
                <a:sym typeface="+mn-ea"/>
              </a:rPr>
              <a:t>缺点：</a:t>
            </a:r>
            <a:endParaRPr lang="zh-CN" altLang="en-US" b="1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①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由于这种融合方式放弃了每个模态单独进行预测的能力，使得模态内信息会存在损失。因此现有的一些方法在进行聚合之外也会让每个模态进行预测。</a:t>
            </a:r>
            <a:endParaRPr lang="zh-CN" altLang="en-US"/>
          </a:p>
          <a:p>
            <a:pPr indent="457200"/>
            <a:r>
              <a:rPr lang="zh-CN" altLang="en-US">
                <a:sym typeface="+mn-ea"/>
              </a:rPr>
              <a:t>②在哪一层进行融合对于性能有很大的影响。单层网络的融合能力可能不够，而在每一层都进行融合又会引入过多的参数量，进而导致过拟合的发生。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0400" y="6133465"/>
            <a:ext cx="10962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补充：多模态融合的另一种分类为早期、中期和晚期融合，这取决于融合在网络中的</a:t>
            </a:r>
            <a:r>
              <a:rPr lang="zh-CN" altLang="en-US"/>
              <a:t>位置。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760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(1) M</a:t>
            </a:r>
            <a:r>
              <a:rPr lang="zh-CN" altLang="en-US" b="1"/>
              <a:t>ultimodal </a:t>
            </a:r>
            <a:r>
              <a:rPr lang="en-US" altLang="zh-CN" b="1"/>
              <a:t>F</a:t>
            </a:r>
            <a:r>
              <a:rPr lang="zh-CN" altLang="en-US" b="1"/>
              <a:t>usion</a:t>
            </a:r>
            <a:r>
              <a:rPr lang="en-US" altLang="zh-CN" b="1"/>
              <a:t> </a:t>
            </a:r>
            <a:r>
              <a:rPr lang="zh-CN" altLang="en-US" b="1"/>
              <a:t>多模态</a:t>
            </a:r>
            <a:r>
              <a:rPr lang="zh-CN" altLang="en-US" b="1"/>
              <a:t>融合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660400" y="1129030"/>
            <a:ext cx="359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</a:t>
            </a:r>
            <a:r>
              <a:rPr lang="en-US" altLang="zh-CN" b="1"/>
              <a:t>b)  </a:t>
            </a:r>
            <a:r>
              <a:rPr lang="en-US" altLang="zh-CN" b="1">
                <a:sym typeface="+mn-ea"/>
              </a:rPr>
              <a:t>Alignment-based fusion</a:t>
            </a:r>
            <a:r>
              <a:rPr lang="zh-CN" altLang="en-US" b="1"/>
              <a:t>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53230" y="1172210"/>
            <a:ext cx="73698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>
                <a:sym typeface="+mn-ea"/>
              </a:rPr>
              <a:t>基于对齐的方法采用alignment loss使多个模态的特征</a:t>
            </a:r>
            <a:r>
              <a:rPr lang="zh-CN" altLang="en-US">
                <a:sym typeface="+mn-ea"/>
              </a:rPr>
              <a:t>保持一致，并保持多个子网络的输出分别进行预测，最后对多个模态的预测结果进行加权。</a:t>
            </a:r>
            <a:endParaRPr lang="zh-CN" altLang="en-US">
              <a:sym typeface="+mn-ea"/>
            </a:endParaRPr>
          </a:p>
          <a:p>
            <a:pPr indent="457200"/>
            <a:endParaRPr lang="zh-CN" altLang="en-US">
              <a:sym typeface="+mn-ea"/>
            </a:endParaRPr>
          </a:p>
          <a:p>
            <a:pPr indent="457200"/>
            <a:endParaRPr lang="zh-CN" altLang="en-US" b="1">
              <a:sym typeface="+mn-ea"/>
            </a:endParaRPr>
          </a:p>
          <a:p>
            <a:pPr indent="0" fontAlgn="auto"/>
            <a:r>
              <a:rPr lang="zh-CN" altLang="en-US" b="1">
                <a:sym typeface="+mn-ea"/>
              </a:rPr>
              <a:t>缺点：</a:t>
            </a:r>
            <a:endParaRPr lang="zh-CN" altLang="en-US" b="1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相当于在原有单独模态优化目标的基础上，增加了一个正则项，并没有显式地进行模态间的融合，因此跨模态的融合能力不强。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3877"/>
          <a:stretch>
            <a:fillRect/>
          </a:stretch>
        </p:blipFill>
        <p:spPr>
          <a:xfrm>
            <a:off x="383540" y="1497330"/>
            <a:ext cx="3637915" cy="3248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54905" y="1866900"/>
            <a:ext cx="6668135" cy="671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760730"/>
            <a:ext cx="10859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(2) </a:t>
            </a:r>
            <a:r>
              <a:rPr lang="en-US" b="1"/>
              <a:t>M</a:t>
            </a:r>
            <a:r>
              <a:rPr b="1"/>
              <a:t>ultitask learning</a:t>
            </a:r>
            <a:r>
              <a:rPr lang="en-US" altLang="zh-CN" b="1"/>
              <a:t> </a:t>
            </a:r>
            <a:r>
              <a:rPr lang="zh-CN" altLang="en-US" b="1"/>
              <a:t>多任务</a:t>
            </a:r>
            <a:r>
              <a:rPr lang="zh-CN" altLang="en-US" b="1"/>
              <a:t>学习</a:t>
            </a:r>
            <a:endParaRPr lang="zh-CN" altLang="en-US" b="1"/>
          </a:p>
          <a:p>
            <a:pPr indent="457200"/>
            <a:r>
              <a:rPr lang="zh-CN" altLang="en-US" b="1"/>
              <a:t>多任务学习是一种集成学习方法，通过对</a:t>
            </a:r>
            <a:r>
              <a:rPr lang="zh-CN" altLang="en-US" b="1"/>
              <a:t>多个任务同时训练而使得任务之间相互影响。这种影响会一起反映到共享参数上，当所有任务收敛的时候，这个结构就相当于融合了所有任务。</a:t>
            </a:r>
            <a:endParaRPr lang="zh-CN" altLang="en-US" b="1"/>
          </a:p>
          <a:p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771525" y="1863725"/>
            <a:ext cx="4287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(a) </a:t>
            </a:r>
            <a:r>
              <a:rPr lang="zh-CN" altLang="en-US" b="1"/>
              <a:t>hard parameter-sharing</a:t>
            </a:r>
            <a:r>
              <a:rPr lang="en-US" altLang="zh-CN" b="1"/>
              <a:t> 硬共享参数 </a:t>
            </a:r>
            <a:endParaRPr lang="en-US" altLang="zh-CN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6717" b="49611"/>
          <a:stretch>
            <a:fillRect/>
          </a:stretch>
        </p:blipFill>
        <p:spPr>
          <a:xfrm>
            <a:off x="6235700" y="2254250"/>
            <a:ext cx="1925320" cy="24237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0400" y="6198870"/>
            <a:ext cx="7661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[1] Learning Sparse Sharing Architectures for Multiple Tasks——</a:t>
            </a:r>
            <a:r>
              <a:rPr lang="en-US" altLang="zh-CN"/>
              <a:t>AAAI2020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r="61456" b="50733"/>
          <a:stretch>
            <a:fillRect/>
          </a:stretch>
        </p:blipFill>
        <p:spPr>
          <a:xfrm>
            <a:off x="282575" y="2281555"/>
            <a:ext cx="1714500" cy="23698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00800" y="1863725"/>
            <a:ext cx="4355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ym typeface="+mn-ea"/>
              </a:rPr>
              <a:t>(b) </a:t>
            </a:r>
            <a:r>
              <a:rPr lang="zh-CN" altLang="en-US" b="1">
                <a:sym typeface="+mn-ea"/>
              </a:rPr>
              <a:t>soft parameter-sharing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软参数</a:t>
            </a:r>
            <a:r>
              <a:rPr lang="zh-CN" altLang="en-US" b="1">
                <a:sym typeface="+mn-ea"/>
              </a:rPr>
              <a:t>共享</a:t>
            </a:r>
            <a:endParaRPr lang="zh-CN" altLang="en-US" b="1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25345" y="2281555"/>
            <a:ext cx="406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把多个任务的数据表示嵌入到同一个语义空间中，再为每个任务使用以任务特定层提取任务的特定表示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硬参数共享大大降低了过度拟合的风险。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适合处理有较强相关性的任务，但遇到弱相关任务时常常表现很差。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206740" y="2281555"/>
            <a:ext cx="38493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为每个任务都学习一个网络，但每个任务的网络都可以访问其他任务对应网络中的信息，例如表示、梯度等。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软共享机制非常灵活，不需要对任务相关性做任何假设，但是由于为每个任务分配一个网络，常常需要增加很多参数。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94360" y="789305"/>
            <a:ext cx="108591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本文的</a:t>
            </a:r>
            <a:r>
              <a:rPr lang="zh-CN" altLang="en-US" b="1"/>
              <a:t>出发点</a:t>
            </a:r>
            <a:r>
              <a:rPr lang="zh-CN" altLang="en-US"/>
              <a:t>：</a:t>
            </a:r>
            <a:endParaRPr lang="zh-CN" altLang="en-US" b="1"/>
          </a:p>
          <a:p>
            <a:pPr indent="457200"/>
            <a:r>
              <a:rPr lang="zh-CN" altLang="en-US"/>
              <a:t>①</a:t>
            </a:r>
            <a:r>
              <a:rPr lang="en-US" altLang="zh-CN"/>
              <a:t> </a:t>
            </a:r>
            <a:r>
              <a:rPr lang="zh-CN" altLang="en-US"/>
              <a:t>对于多模态融合，为了平衡模态间融合和模态内处理，目前的方法通常采用聚合和对齐融合的分层组合来提高性能，但要付出额外的开销；</a:t>
            </a:r>
            <a:endParaRPr lang="zh-CN" altLang="en-US"/>
          </a:p>
          <a:p>
            <a:pPr indent="457200"/>
            <a:r>
              <a:rPr lang="zh-CN" altLang="en-US"/>
              <a:t>②</a:t>
            </a:r>
            <a:r>
              <a:rPr lang="en-US" altLang="zh-CN"/>
              <a:t> </a:t>
            </a:r>
            <a:r>
              <a:rPr lang="zh-CN" altLang="en-US"/>
              <a:t>对于多任务学习，</a:t>
            </a:r>
            <a:r>
              <a:rPr lang="en-US" altLang="zh-CN"/>
              <a:t>由于任务间知识共享和任务内信息处理之间的平衡不足，目前的硬/软参数共享方案在不同任务间可能容易存在负传递问题</a:t>
            </a:r>
            <a:r>
              <a:rPr lang="zh-CN" altLang="en-US"/>
              <a:t>；</a:t>
            </a:r>
            <a:endParaRPr lang="en-US" altLang="zh-CN"/>
          </a:p>
          <a:p>
            <a:pPr indent="457200"/>
            <a:r>
              <a:rPr lang="zh-CN" altLang="en-US"/>
              <a:t>③</a:t>
            </a:r>
            <a:r>
              <a:rPr lang="en-US" altLang="zh-CN"/>
              <a:t> </a:t>
            </a:r>
            <a:r>
              <a:rPr lang="zh-CN" altLang="en-US"/>
              <a:t>现有的研究</a:t>
            </a:r>
            <a:r>
              <a:rPr lang="en-US" altLang="zh-CN"/>
              <a:t>都是分别研究了这两个问题，而没有揭示它们的共同性质</a:t>
            </a:r>
            <a:r>
              <a:rPr lang="zh-CN" altLang="en-US"/>
              <a:t>；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94360" y="2571115"/>
            <a:ext cx="108591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/>
            <a:r>
              <a:rPr lang="zh-CN" altLang="en-US"/>
              <a:t>本文的</a:t>
            </a:r>
            <a:r>
              <a:rPr lang="zh-CN" altLang="en-US" b="1"/>
              <a:t>贡献</a:t>
            </a:r>
            <a:r>
              <a:rPr lang="zh-CN" altLang="en-US"/>
              <a:t>：</a:t>
            </a:r>
            <a:endParaRPr lang="zh-CN" altLang="en-US" b="1"/>
          </a:p>
          <a:p>
            <a:pPr indent="457200"/>
            <a:r>
              <a:rPr lang="zh-CN" altLang="en-US"/>
              <a:t>本文</a:t>
            </a:r>
            <a:r>
              <a:rPr lang="en-US" altLang="zh-CN"/>
              <a:t>提出了一种</a:t>
            </a:r>
            <a:r>
              <a:rPr lang="en-US" altLang="zh-CN" b="1"/>
              <a:t>自适应、无参数</a:t>
            </a:r>
            <a:r>
              <a:rPr lang="en-US" altLang="zh-CN"/>
              <a:t>的</a:t>
            </a:r>
            <a:r>
              <a:rPr lang="zh-CN" altLang="en-US" b="1"/>
              <a:t>通道</a:t>
            </a:r>
            <a:r>
              <a:rPr lang="en-US" altLang="zh-CN" b="1"/>
              <a:t>交换网络</a:t>
            </a:r>
            <a:r>
              <a:rPr lang="en-US" altLang="zh-CN"/>
              <a:t>（CEN），适用于多模态</a:t>
            </a:r>
            <a:r>
              <a:rPr lang="zh-CN" altLang="en-US"/>
              <a:t>、</a:t>
            </a:r>
            <a:r>
              <a:rPr lang="en-US" altLang="zh-CN"/>
              <a:t>多任务</a:t>
            </a:r>
            <a:r>
              <a:rPr lang="zh-CN" altLang="en-US"/>
              <a:t>和多模态多任务的</a:t>
            </a:r>
            <a:r>
              <a:rPr lang="en-US" altLang="zh-CN"/>
              <a:t>密集图像预测</a:t>
            </a:r>
            <a:r>
              <a:rPr lang="zh-CN" altLang="en-US"/>
              <a:t>任务：</a:t>
            </a:r>
            <a:endParaRPr lang="zh-CN" altLang="en-US"/>
          </a:p>
          <a:p>
            <a:pPr indent="457200"/>
            <a:r>
              <a:rPr lang="zh-CN" altLang="en-US"/>
              <a:t>①</a:t>
            </a:r>
            <a:r>
              <a:rPr lang="en-US" altLang="zh-CN"/>
              <a:t> </a:t>
            </a:r>
            <a:r>
              <a:rPr lang="zh-CN" altLang="en-US"/>
              <a:t>CEN的核心在于受到网络剪枝smaller-norm-less-informative假设的启发，该假设认为删除那些系数较小的feature不会产生较大的误差。</a:t>
            </a:r>
            <a:r>
              <a:rPr lang="en-US" altLang="zh-CN"/>
              <a:t>CEN</a:t>
            </a:r>
            <a:r>
              <a:rPr lang="zh-CN" altLang="en-US"/>
              <a:t>利用Batch-Normalization(BN)的scaling factor(γ)作为每个对应通道的重要性度量</a:t>
            </a:r>
            <a:r>
              <a:rPr lang="en-US" altLang="zh-CN"/>
              <a:t>[1-2]</a:t>
            </a:r>
            <a:r>
              <a:rPr lang="zh-CN" altLang="en-US"/>
              <a:t>，并将每个</a:t>
            </a:r>
            <a:r>
              <a:rPr lang="zh-CN" altLang="en-US"/>
              <a:t>子网络的接近零相关的通道替换为其他子网络的均值。这种交换是无参数且自适应的，所以</a:t>
            </a:r>
            <a:r>
              <a:rPr lang="en-US" altLang="zh-CN">
                <a:sym typeface="+mn-ea"/>
              </a:rPr>
              <a:t>CEN不太容易过拟合</a:t>
            </a:r>
            <a:endParaRPr lang="zh-CN" altLang="en-US"/>
          </a:p>
          <a:p>
            <a:pPr indent="457200"/>
            <a:r>
              <a:rPr lang="zh-CN" altLang="en-US"/>
              <a:t>②</a:t>
            </a:r>
            <a:r>
              <a:rPr lang="en-US" altLang="zh-CN"/>
              <a:t> </a:t>
            </a:r>
            <a:r>
              <a:rPr lang="zh-CN" altLang="en-US"/>
              <a:t>为了保持模态内的处理，</a:t>
            </a:r>
            <a:r>
              <a:rPr lang="en-US" altLang="zh-CN"/>
              <a:t>CEN</a:t>
            </a:r>
            <a:r>
              <a:rPr lang="zh-CN" altLang="en-US"/>
              <a:t>只允许在每个模态</a:t>
            </a:r>
            <a:r>
              <a:rPr lang="en-US" altLang="zh-CN"/>
              <a:t>/</a:t>
            </a:r>
            <a:r>
              <a:rPr lang="zh-CN" altLang="en-US"/>
              <a:t>任务通道的一定范围内进行有向通道交换</a:t>
            </a:r>
            <a:endParaRPr lang="zh-CN" altLang="en-US"/>
          </a:p>
          <a:p>
            <a:pPr indent="457200"/>
            <a:r>
              <a:rPr lang="zh-CN" altLang="en-US"/>
              <a:t>③</a:t>
            </a:r>
            <a:r>
              <a:rPr lang="en-US" altLang="zh-CN"/>
              <a:t> </a:t>
            </a:r>
            <a:r>
              <a:t>所有子</a:t>
            </a:r>
            <a:r>
              <a:rPr lang="zh-CN"/>
              <a:t>网络</a:t>
            </a:r>
            <a:r>
              <a:rPr>
                <a:sym typeface="+mn-ea"/>
              </a:rPr>
              <a:t>除了</a:t>
            </a:r>
            <a:r>
              <a:t>BN层外的编码器参数</a:t>
            </a:r>
            <a:r>
              <a:rPr lang="zh-CN"/>
              <a:t>是</a:t>
            </a:r>
            <a:r>
              <a:t>共享</a:t>
            </a:r>
            <a:r>
              <a:rPr lang="zh-CN"/>
              <a:t>的：</a:t>
            </a:r>
            <a:r>
              <a:t>压缩模型大小</a:t>
            </a:r>
            <a:r>
              <a:rPr lang="zh-CN"/>
              <a:t>、</a:t>
            </a:r>
            <a:r>
              <a:t>通过使用私有bn可以确定每个</a:t>
            </a:r>
            <a:r>
              <a:rPr lang="zh-CN"/>
              <a:t>子网络</a:t>
            </a:r>
            <a:r>
              <a:t>的</a:t>
            </a:r>
            <a:r>
              <a:rPr lang="zh-CN"/>
              <a:t>通道</a:t>
            </a:r>
            <a:r>
              <a:t>重要性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5" y="5709285"/>
            <a:ext cx="121913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[1] </a:t>
            </a:r>
            <a:r>
              <a:rPr lang="zh-CN" altLang="en-US" sz="1400"/>
              <a:t>Ye J, Lu X, Lin Z, et al. Rethinking the smaller-norm-less-informative assumption in channel pruning of convolution layers[J]. arXiv preprint arXiv:1802.00124, 2018.</a:t>
            </a:r>
            <a:endParaRPr lang="zh-CN" altLang="en-US" sz="1400"/>
          </a:p>
          <a:p>
            <a:r>
              <a:rPr lang="en-US" altLang="zh-CN" sz="1400"/>
              <a:t>[2] Liu Z, Li J, Shen Z, et al. Learning efficient convolutional networks through network slimming[C]//Proceedings of the IEEE international conference on computer vision. 2017: 2736-2744.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COMMONDATA" val="eyJoZGlkIjoiNTExMTU4YzczMDgzOWVmNDk2Mjc0OTVlMjIzMDA3NzA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4776</Words>
  <Application>WPS 演示</Application>
  <PresentationFormat>宽屏</PresentationFormat>
  <Paragraphs>379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等线</vt:lpstr>
      <vt:lpstr>微软雅黑</vt:lpstr>
      <vt:lpstr>Times New Roman</vt:lpstr>
      <vt:lpstr>Arial</vt:lpstr>
      <vt:lpstr>Arial Unicode MS</vt:lpstr>
      <vt:lpstr>等线 Light</vt:lpstr>
      <vt:lpstr>Calibri Light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子安先生</cp:lastModifiedBy>
  <cp:revision>77</cp:revision>
  <dcterms:created xsi:type="dcterms:W3CDTF">2019-03-09T08:01:00Z</dcterms:created>
  <dcterms:modified xsi:type="dcterms:W3CDTF">2023-12-09T07:39:41Z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E30E4612DA564EB58A956DCCC6E04621</vt:lpwstr>
  </property>
</Properties>
</file>